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E6E6E6"/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40"/>
    <p:restoredTop sz="96405"/>
  </p:normalViewPr>
  <p:slideViewPr>
    <p:cSldViewPr snapToGrid="0">
      <p:cViewPr>
        <p:scale>
          <a:sx n="68" d="100"/>
          <a:sy n="68" d="100"/>
        </p:scale>
        <p:origin x="-108" y="-9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4.tiff"/><Relationship Id="rId3" Type="http://schemas.openxmlformats.org/officeDocument/2006/relationships/hyperlink" Target="mailto:aria.vitkova@jpl.nasa.gov" TargetMode="External"/><Relationship Id="rId7" Type="http://schemas.openxmlformats.org/officeDocument/2006/relationships/image" Target="../media/image5.tiff"/><Relationship Id="rId12" Type="http://schemas.openxmlformats.org/officeDocument/2006/relationships/image" Target="../media/image9.tiff"/><Relationship Id="rId17" Type="http://schemas.openxmlformats.org/officeDocument/2006/relationships/image" Target="../media/image13.png"/><Relationship Id="rId2" Type="http://schemas.openxmlformats.org/officeDocument/2006/relationships/image" Target="../media/image1.pn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image" Target="../media/image8.tiff"/><Relationship Id="rId5" Type="http://schemas.openxmlformats.org/officeDocument/2006/relationships/image" Target="../media/image3.emf"/><Relationship Id="rId15" Type="http://schemas.openxmlformats.org/officeDocument/2006/relationships/hyperlink" Target="https://svgsilh.com/image/305077.html" TargetMode="External"/><Relationship Id="rId10" Type="http://schemas.openxmlformats.org/officeDocument/2006/relationships/image" Target="../media/image7.png"/><Relationship Id="rId19" Type="http://schemas.openxmlformats.org/officeDocument/2006/relationships/image" Target="../media/image15.png"/><Relationship Id="rId4" Type="http://schemas.openxmlformats.org/officeDocument/2006/relationships/image" Target="../media/image2.tiff"/><Relationship Id="rId9" Type="http://schemas.openxmlformats.org/officeDocument/2006/relationships/hyperlink" Target="https://bsd.neuroinf.jp/wiki/%E3%82%B0%E3%83%AA%E3%82%B7%E3%83%B3" TargetMode="External"/><Relationship Id="rId1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BF21403-2D81-4CAE-AF1D-1A3BD9824E82}"/>
              </a:ext>
            </a:extLst>
          </p:cNvPr>
          <p:cNvSpPr/>
          <p:nvPr/>
        </p:nvSpPr>
        <p:spPr>
          <a:xfrm>
            <a:off x="0" y="28829372"/>
            <a:ext cx="21945600" cy="42276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103689"/>
            <a:ext cx="21945600" cy="540537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200103" y="29022736"/>
            <a:ext cx="13572841" cy="37419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-71095" y="3386577"/>
            <a:ext cx="217726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In-Situ Photoactivated Surface Enhanced Raman Spectroscopy for Biosignature Detection at Extremely Low Concentration on Ocean Worlds and Mars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90" y="6021586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Aria Vitkova (365K, NASA Postdoctoral Fellow)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Co-Authors: James Lambert (365K), Tuan Vu (322F)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01E15E-0A00-3AA1-BDC7-A03139FFCD2B}"/>
              </a:ext>
            </a:extLst>
          </p:cNvPr>
          <p:cNvGrpSpPr/>
          <p:nvPr/>
        </p:nvGrpSpPr>
        <p:grpSpPr>
          <a:xfrm>
            <a:off x="0" y="0"/>
            <a:ext cx="21945600" cy="2018594"/>
            <a:chOff x="0" y="0"/>
            <a:chExt cx="21945600" cy="201859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0F91F86-830D-56DC-415B-802180336266}"/>
                </a:ext>
              </a:extLst>
            </p:cNvPr>
            <p:cNvSpPr/>
            <p:nvPr/>
          </p:nvSpPr>
          <p:spPr>
            <a:xfrm>
              <a:off x="0" y="0"/>
              <a:ext cx="21945600" cy="20185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000000"/>
                </a:highlight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F3C2645-EB1F-AFC2-1610-E29315DA05B5}"/>
                </a:ext>
              </a:extLst>
            </p:cNvPr>
            <p:cNvSpPr txBox="1"/>
            <p:nvPr/>
          </p:nvSpPr>
          <p:spPr>
            <a:xfrm>
              <a:off x="1173616" y="836401"/>
              <a:ext cx="75152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  <a:latin typeface="Helvetica" pitchFamily="2" charset="0"/>
                  <a:cs typeface="Arial" panose="020B0604020202020204" pitchFamily="34" charset="0"/>
                </a:rPr>
                <a:t>National Aeronautics and Space Administration</a:t>
              </a:r>
              <a:endParaRPr lang="en-US" sz="20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00CF16-5827-9E20-D8F2-BAEEF7AD9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999760" y="185325"/>
              <a:ext cx="1697902" cy="1697902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F7C05A0-162E-FFF5-9DF7-540257C25131}"/>
              </a:ext>
            </a:extLst>
          </p:cNvPr>
          <p:cNvSpPr txBox="1"/>
          <p:nvPr/>
        </p:nvSpPr>
        <p:spPr>
          <a:xfrm>
            <a:off x="801361" y="2657606"/>
            <a:ext cx="20416026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C5D4582-19F0-8FBF-4DA5-C82F5D9562F8}"/>
              </a:ext>
            </a:extLst>
          </p:cNvPr>
          <p:cNvSpPr txBox="1"/>
          <p:nvPr/>
        </p:nvSpPr>
        <p:spPr>
          <a:xfrm>
            <a:off x="1173616" y="28953058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CEF572-2829-0469-6F59-0BC67CCE459B}"/>
              </a:ext>
            </a:extLst>
          </p:cNvPr>
          <p:cNvSpPr txBox="1"/>
          <p:nvPr/>
        </p:nvSpPr>
        <p:spPr>
          <a:xfrm>
            <a:off x="1173616" y="3145309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 Number: Postdoc-T-015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Copyright 2025. All rights reserved.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163949-825A-3308-DC97-7F4B21CA84C5}"/>
              </a:ext>
            </a:extLst>
          </p:cNvPr>
          <p:cNvSpPr txBox="1"/>
          <p:nvPr/>
        </p:nvSpPr>
        <p:spPr>
          <a:xfrm>
            <a:off x="8294104" y="29113606"/>
            <a:ext cx="13478839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400" b="1" dirty="0">
                <a:latin typeface="Arial" panose="020B0604020202020204" pitchFamily="34" charset="0"/>
              </a:rPr>
              <a:t>Publications and Acknowledgements: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[1] A. </a:t>
            </a:r>
            <a:r>
              <a:rPr lang="en-GB" sz="2400" dirty="0"/>
              <a:t>Vitkova, T. Vu, and J. Lambert, </a:t>
            </a:r>
            <a:r>
              <a:rPr lang="en-US" sz="2400" b="1" dirty="0"/>
              <a:t>“</a:t>
            </a:r>
            <a:r>
              <a:rPr lang="en-GB" sz="2400" b="1" dirty="0"/>
              <a:t>Extended Longevity Photoactivated Surface-Enhanced Raman Spectroscopy for the Detection of Biosignatures on Icy Worlds and Martian Polar Caps</a:t>
            </a:r>
            <a:r>
              <a:rPr lang="en-US" sz="2400" b="1" dirty="0"/>
              <a:t>“</a:t>
            </a:r>
            <a:r>
              <a:rPr lang="en-GB" sz="2400" dirty="0"/>
              <a:t>. J Raman </a:t>
            </a:r>
            <a:r>
              <a:rPr lang="en-GB" sz="2400" dirty="0" err="1"/>
              <a:t>Spectrosc</a:t>
            </a:r>
            <a:r>
              <a:rPr lang="en-GB" sz="2400" dirty="0"/>
              <a:t>., ICORS Special Issue, 2025, https://doi.org/10.1002/jrs.6790</a:t>
            </a:r>
            <a:endParaRPr lang="en-US" sz="2400" dirty="0"/>
          </a:p>
          <a:p>
            <a:pPr>
              <a:spcAft>
                <a:spcPts val="600"/>
              </a:spcAft>
            </a:pPr>
            <a:r>
              <a:rPr lang="en-US" sz="2400" dirty="0"/>
              <a:t>[2] A. Vitkova, T. Vu, J. Lambert, </a:t>
            </a:r>
            <a:r>
              <a:rPr lang="en-US" sz="2400" b="1" dirty="0"/>
              <a:t>“Enabling Biosignature Detection at Extremely Low Concentrations on Ocean Worlds and Mars Using In-Situ Photoactivated Surface Enhanced Raman Spectroscopy”</a:t>
            </a:r>
            <a:r>
              <a:rPr lang="en-US" sz="2400" dirty="0"/>
              <a:t>,</a:t>
            </a:r>
            <a:r>
              <a:rPr lang="en-US" sz="2400" b="1" dirty="0"/>
              <a:t> </a:t>
            </a:r>
            <a:r>
              <a:rPr lang="en-US" sz="2400" dirty="0"/>
              <a:t>Proceedings of 76th International Astronautical Congress, 2025</a:t>
            </a:r>
            <a:endParaRPr lang="en-US" altLang="en-US" sz="28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2400" b="1" dirty="0">
                <a:latin typeface="Arial" panose="020B0604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24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hlinkClick r:id="rId3"/>
              </a:rPr>
              <a:t>aria.vitkova@jpl.nasa.gov</a:t>
            </a:r>
            <a:r>
              <a:rPr lang="en-US" altLang="en-US" sz="2400" b="1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, (347) 438 6447</a:t>
            </a:r>
            <a:endParaRPr lang="en-US" altLang="en-US" sz="2400" i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AD165F-4383-9ED5-433A-8CD61BDD6090}"/>
              </a:ext>
            </a:extLst>
          </p:cNvPr>
          <p:cNvSpPr/>
          <p:nvPr/>
        </p:nvSpPr>
        <p:spPr>
          <a:xfrm>
            <a:off x="15445072" y="8468871"/>
            <a:ext cx="6226826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800" dirty="0"/>
              <a:t>This project aims to advance and validate the in-situ photoactivated SERS method for biosignature detection on Ocean Worlds and Mars: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3CC122-F231-606A-D2B7-8AACDD3887AD}"/>
              </a:ext>
            </a:extLst>
          </p:cNvPr>
          <p:cNvSpPr/>
          <p:nvPr/>
        </p:nvSpPr>
        <p:spPr>
          <a:xfrm>
            <a:off x="273700" y="7770968"/>
            <a:ext cx="14986709" cy="64633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Background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5EA3A6-500A-209C-E465-2547F7892284}"/>
              </a:ext>
            </a:extLst>
          </p:cNvPr>
          <p:cNvSpPr/>
          <p:nvPr/>
        </p:nvSpPr>
        <p:spPr>
          <a:xfrm>
            <a:off x="271881" y="14701769"/>
            <a:ext cx="89305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0070C0"/>
                </a:solidFill>
              </a:rPr>
              <a:t>AgCl In-situ photoactivated SERS method coating process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8F02A9-6EF0-7928-A66C-F0279FA445BC}"/>
              </a:ext>
            </a:extLst>
          </p:cNvPr>
          <p:cNvSpPr/>
          <p:nvPr/>
        </p:nvSpPr>
        <p:spPr>
          <a:xfrm>
            <a:off x="271882" y="22969849"/>
            <a:ext cx="9042987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dirty="0"/>
              <a:t>AgCl in-situ SERS method is an </a:t>
            </a:r>
            <a:r>
              <a:rPr lang="en-US" sz="2700" b="1" dirty="0">
                <a:solidFill>
                  <a:srgbClr val="0070C0"/>
                </a:solidFill>
              </a:rPr>
              <a:t>effective, cheap, light-weight and simple addition to CIRS that allows detection of relevant molecules for the exploration of Ocean Worlds and Mars at the required concentration (~ppb). </a:t>
            </a:r>
            <a:r>
              <a:rPr lang="en-US" sz="2700" dirty="0"/>
              <a:t>It is particularly beneficial for missions that aim to examine a </a:t>
            </a:r>
            <a:r>
              <a:rPr lang="en-US" sz="2700" b="1" dirty="0">
                <a:solidFill>
                  <a:srgbClr val="0070C0"/>
                </a:solidFill>
              </a:rPr>
              <a:t>mixture of rocky and icy samples </a:t>
            </a:r>
            <a:r>
              <a:rPr lang="en-US" sz="2700" dirty="0"/>
              <a:t>and already have a need for Raman spectroscopy for mineralogy. As an add-on feature at </a:t>
            </a:r>
            <a:r>
              <a:rPr lang="en-US" sz="2700" b="1" dirty="0">
                <a:solidFill>
                  <a:srgbClr val="0070C0"/>
                </a:solidFill>
              </a:rPr>
              <a:t>no significant extra cost or complexity</a:t>
            </a:r>
            <a:r>
              <a:rPr lang="en-US" sz="2700" dirty="0"/>
              <a:t>, this method represents a highly </a:t>
            </a:r>
            <a:r>
              <a:rPr lang="en-US" sz="2700" b="1" dirty="0">
                <a:solidFill>
                  <a:srgbClr val="0070C0"/>
                </a:solidFill>
              </a:rPr>
              <a:t>innovative low risk/high return</a:t>
            </a:r>
            <a:r>
              <a:rPr lang="en-US" sz="2700" dirty="0"/>
              <a:t> out-of-the-box </a:t>
            </a:r>
            <a:r>
              <a:rPr lang="en-US" sz="2700" b="1" dirty="0">
                <a:solidFill>
                  <a:srgbClr val="0070C0"/>
                </a:solidFill>
              </a:rPr>
              <a:t>solution for life detection</a:t>
            </a:r>
            <a:r>
              <a:rPr lang="en-US" sz="2700" dirty="0"/>
              <a:t>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88D247-E247-1C9C-2A9F-45D4E6040B12}"/>
              </a:ext>
            </a:extLst>
          </p:cNvPr>
          <p:cNvSpPr/>
          <p:nvPr/>
        </p:nvSpPr>
        <p:spPr>
          <a:xfrm>
            <a:off x="255521" y="27420643"/>
            <a:ext cx="910160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dirty="0"/>
              <a:t>Further testing of different molecular species, implementing Serially Shifted Excitation (SSE) algorithm for fluorescence suppression and optimizing the coating process.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E584E66-2FD0-4D1B-A7BC-DEA47FC8A1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2833" y="19524721"/>
            <a:ext cx="5092268" cy="42435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05C72DB-F4BB-46C0-A708-0238D82EF9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6163" y="15712321"/>
            <a:ext cx="5699549" cy="389135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69F01D-FF5D-46E0-911C-78BD8CD267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3953" y="23787287"/>
            <a:ext cx="4718114" cy="505995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1AFDCC1-F12A-4524-B5F2-BF0F26F5D2BE}"/>
              </a:ext>
            </a:extLst>
          </p:cNvPr>
          <p:cNvSpPr/>
          <p:nvPr/>
        </p:nvSpPr>
        <p:spPr>
          <a:xfrm>
            <a:off x="11337881" y="8559027"/>
            <a:ext cx="3922524" cy="2092881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2600" dirty="0"/>
              <a:t>Biomolecule Concentration: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70C0"/>
                </a:solidFill>
              </a:rPr>
              <a:t>Martian regolith: </a:t>
            </a:r>
            <a:r>
              <a:rPr lang="en-US" sz="2600" dirty="0"/>
              <a:t>3500 to 1 ppm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b="1" dirty="0">
                <a:solidFill>
                  <a:srgbClr val="0070C0"/>
                </a:solidFill>
              </a:rPr>
              <a:t>Europa: </a:t>
            </a:r>
            <a:r>
              <a:rPr lang="en-US" sz="2600" dirty="0"/>
              <a:t>~ppb and as low as 0.01 ppb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85A5F17-09BE-48D3-A6AD-E25574D092A8}"/>
              </a:ext>
            </a:extLst>
          </p:cNvPr>
          <p:cNvSpPr/>
          <p:nvPr/>
        </p:nvSpPr>
        <p:spPr>
          <a:xfrm>
            <a:off x="273700" y="14002519"/>
            <a:ext cx="21398198" cy="64633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Approach and Results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E7CC699-5EF6-4775-80D5-70294A38049A}"/>
              </a:ext>
            </a:extLst>
          </p:cNvPr>
          <p:cNvSpPr/>
          <p:nvPr/>
        </p:nvSpPr>
        <p:spPr>
          <a:xfrm>
            <a:off x="15445072" y="7779760"/>
            <a:ext cx="6226828" cy="64633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Objectives</a:t>
            </a:r>
            <a:endParaRPr lang="en-US" sz="4000" dirty="0">
              <a:solidFill>
                <a:srgbClr val="FF0000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7363D91-9E19-46C8-B29B-948F656779FE}"/>
              </a:ext>
            </a:extLst>
          </p:cNvPr>
          <p:cNvGrpSpPr/>
          <p:nvPr/>
        </p:nvGrpSpPr>
        <p:grpSpPr>
          <a:xfrm>
            <a:off x="208061" y="18453961"/>
            <a:ext cx="9080073" cy="3746363"/>
            <a:chOff x="251021" y="1792766"/>
            <a:chExt cx="11696051" cy="4323588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6917314-0679-4E3C-AA1B-DD7667F7A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1021" y="1792766"/>
              <a:ext cx="11696051" cy="4292823"/>
            </a:xfrm>
            <a:prstGeom prst="rect">
              <a:avLst/>
            </a:prstGeom>
          </p:spPr>
        </p:pic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B90B0B7-5A17-4BD6-87EA-9F6AFB207946}"/>
                </a:ext>
              </a:extLst>
            </p:cNvPr>
            <p:cNvSpPr/>
            <p:nvPr/>
          </p:nvSpPr>
          <p:spPr>
            <a:xfrm>
              <a:off x="312155" y="5528841"/>
              <a:ext cx="620485" cy="579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5ED608A-FABA-457F-9125-12B79EB7F8DB}"/>
                </a:ext>
              </a:extLst>
            </p:cNvPr>
            <p:cNvSpPr/>
            <p:nvPr/>
          </p:nvSpPr>
          <p:spPr>
            <a:xfrm>
              <a:off x="6129188" y="5537173"/>
              <a:ext cx="620485" cy="5791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C1837B59-5915-4B4A-AAD4-F202227BA860}"/>
              </a:ext>
            </a:extLst>
          </p:cNvPr>
          <p:cNvSpPr/>
          <p:nvPr/>
        </p:nvSpPr>
        <p:spPr>
          <a:xfrm>
            <a:off x="319230" y="8508255"/>
            <a:ext cx="10975885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700" dirty="0"/>
              <a:t>One of the challenges of biosignature detection on Ocean Worlds or in Martian water/ice is the </a:t>
            </a:r>
            <a:r>
              <a:rPr lang="en-US" sz="2700" b="1" dirty="0">
                <a:solidFill>
                  <a:srgbClr val="0070C0"/>
                </a:solidFill>
              </a:rPr>
              <a:t>very low concentration of biomolecules </a:t>
            </a:r>
            <a:r>
              <a:rPr lang="en-US" sz="2700" dirty="0"/>
              <a:t>expected in the sampled material. </a:t>
            </a:r>
            <a:r>
              <a:rPr lang="en-US" sz="2700" b="1" dirty="0">
                <a:solidFill>
                  <a:srgbClr val="0070C0"/>
                </a:solidFill>
              </a:rPr>
              <a:t>Raman spectroscopy </a:t>
            </a:r>
            <a:r>
              <a:rPr lang="en-US" sz="2700" dirty="0"/>
              <a:t>is already a popular tool for mineralogy in planetary exploration as well as on Earth with unique capability to also detect organics, however, not at trace concentrations as required. </a:t>
            </a:r>
            <a:r>
              <a:rPr lang="en-US" sz="2700" b="1" dirty="0">
                <a:solidFill>
                  <a:srgbClr val="0070C0"/>
                </a:solidFill>
              </a:rPr>
              <a:t>Surface Enhanced Raman Spectroscopy (SERS) </a:t>
            </a:r>
            <a:r>
              <a:rPr lang="en-US" sz="2700" dirty="0"/>
              <a:t>allows up to single molecule detection but is traditionally not considered compatible with long duration spaceflight due to SERS substrate degradation. In this work we advance an </a:t>
            </a:r>
            <a:r>
              <a:rPr lang="en-US" sz="2700" b="1" dirty="0">
                <a:solidFill>
                  <a:srgbClr val="0070C0"/>
                </a:solidFill>
              </a:rPr>
              <a:t>in-situ activated SERS method </a:t>
            </a:r>
            <a:r>
              <a:rPr lang="en-US" sz="2700" dirty="0"/>
              <a:t>developed for JPL’s CIRS instrument that relies on a chemically stable AgCl precursor coating, which is then activated into SERS active Ag nanoparticles in-situ, thus preventing any substrate degradation during transit and allowing biosignature detection at ppb level without introducing any additional cost or complexity.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2CC0EB9-CB58-4CCC-A911-5B8D60125B2C}"/>
              </a:ext>
            </a:extLst>
          </p:cNvPr>
          <p:cNvGrpSpPr>
            <a:grpSpLocks noChangeAspect="1"/>
          </p:cNvGrpSpPr>
          <p:nvPr/>
        </p:nvGrpSpPr>
        <p:grpSpPr>
          <a:xfrm>
            <a:off x="11269312" y="10397111"/>
            <a:ext cx="5752730" cy="3899977"/>
            <a:chOff x="7579609" y="2195651"/>
            <a:chExt cx="4392823" cy="297804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0CE68338-E9AF-4015-929D-C17F4E39EFC9}"/>
                </a:ext>
              </a:extLst>
            </p:cNvPr>
            <p:cNvSpPr/>
            <p:nvPr/>
          </p:nvSpPr>
          <p:spPr>
            <a:xfrm>
              <a:off x="8020067" y="4156815"/>
              <a:ext cx="3618143" cy="199808"/>
            </a:xfrm>
            <a:prstGeom prst="rect">
              <a:avLst/>
            </a:prstGeom>
            <a:solidFill>
              <a:srgbClr val="EFF5F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72CFBE2B-36D6-4FE8-A2D3-C6EEC93FA6F8}"/>
                </a:ext>
              </a:extLst>
            </p:cNvPr>
            <p:cNvSpPr/>
            <p:nvPr/>
          </p:nvSpPr>
          <p:spPr>
            <a:xfrm>
              <a:off x="8475315" y="3868216"/>
              <a:ext cx="315685" cy="2962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9C002E77-77D7-464C-B0F3-380EEE308377}"/>
                </a:ext>
              </a:extLst>
            </p:cNvPr>
            <p:cNvSpPr/>
            <p:nvPr/>
          </p:nvSpPr>
          <p:spPr>
            <a:xfrm>
              <a:off x="8994305" y="3859035"/>
              <a:ext cx="315685" cy="2962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9407CAC-EB67-4131-B603-5AE2F492AE91}"/>
                </a:ext>
              </a:extLst>
            </p:cNvPr>
            <p:cNvSpPr/>
            <p:nvPr/>
          </p:nvSpPr>
          <p:spPr>
            <a:xfrm>
              <a:off x="9513453" y="3875812"/>
              <a:ext cx="315685" cy="2962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806B6B53-BC68-4669-B6AD-82234B125783}"/>
                </a:ext>
              </a:extLst>
            </p:cNvPr>
            <p:cNvSpPr/>
            <p:nvPr/>
          </p:nvSpPr>
          <p:spPr>
            <a:xfrm>
              <a:off x="10032601" y="3867762"/>
              <a:ext cx="315685" cy="2962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30513DF-6F14-4920-96FC-0184F4C92A32}"/>
                </a:ext>
              </a:extLst>
            </p:cNvPr>
            <p:cNvSpPr/>
            <p:nvPr/>
          </p:nvSpPr>
          <p:spPr>
            <a:xfrm>
              <a:off x="10551749" y="3855979"/>
              <a:ext cx="315685" cy="2962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BF810A2D-75A5-4269-B6B8-17D9B4DB41F3}"/>
                </a:ext>
              </a:extLst>
            </p:cNvPr>
            <p:cNvSpPr/>
            <p:nvPr/>
          </p:nvSpPr>
          <p:spPr>
            <a:xfrm>
              <a:off x="11070897" y="3866998"/>
              <a:ext cx="315685" cy="29625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sp>
          <p:nvSpPr>
            <p:cNvPr id="51" name="Title 1">
              <a:extLst>
                <a:ext uri="{FF2B5EF4-FFF2-40B4-BE49-F238E27FC236}">
                  <a16:creationId xmlns:a16="http://schemas.microsoft.com/office/drawing/2014/main" id="{50116030-9DE2-48A9-A22F-EE4E6D0A4D71}"/>
                </a:ext>
              </a:extLst>
            </p:cNvPr>
            <p:cNvSpPr txBox="1">
              <a:spLocks/>
            </p:cNvSpPr>
            <p:nvPr/>
          </p:nvSpPr>
          <p:spPr>
            <a:xfrm>
              <a:off x="7988228" y="3875812"/>
              <a:ext cx="3724145" cy="127782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Substrate</a:t>
              </a:r>
            </a:p>
          </p:txBody>
        </p:sp>
        <p:sp>
          <p:nvSpPr>
            <p:cNvPr id="52" name="Title 1">
              <a:extLst>
                <a:ext uri="{FF2B5EF4-FFF2-40B4-BE49-F238E27FC236}">
                  <a16:creationId xmlns:a16="http://schemas.microsoft.com/office/drawing/2014/main" id="{FAB07FBD-A46D-4011-8A01-3E831FCB7D1D}"/>
                </a:ext>
              </a:extLst>
            </p:cNvPr>
            <p:cNvSpPr txBox="1">
              <a:spLocks/>
            </p:cNvSpPr>
            <p:nvPr/>
          </p:nvSpPr>
          <p:spPr>
            <a:xfrm>
              <a:off x="7579609" y="2776334"/>
              <a:ext cx="817237" cy="10796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SERS Active Material (e.g. Ag NPs)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3184DF87-ACCD-4B16-8C2E-B6E9366DF183}"/>
                </a:ext>
              </a:extLst>
            </p:cNvPr>
            <p:cNvCxnSpPr>
              <a:cxnSpLocks/>
            </p:cNvCxnSpPr>
            <p:nvPr/>
          </p:nvCxnSpPr>
          <p:spPr>
            <a:xfrm>
              <a:off x="8106776" y="3682096"/>
              <a:ext cx="302756" cy="1906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9D489385-1977-4CE6-8EA6-94688CA8A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 rot="17802071">
              <a:off x="9690514" y="3546676"/>
              <a:ext cx="610048" cy="562306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E8FE6652-E2A4-4AC5-AB70-E746CB7C7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 rot="556198">
              <a:off x="9004965" y="3546676"/>
              <a:ext cx="610048" cy="562306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A0B78E33-F1F3-4981-9510-697FFD5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 rot="2456678">
              <a:off x="10219775" y="3563483"/>
              <a:ext cx="543028" cy="500531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DB6E38B4-8236-43BF-B6B6-0615225CA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 rot="5131936">
              <a:off x="10743434" y="3624019"/>
              <a:ext cx="543028" cy="500531"/>
            </a:xfrm>
            <a:prstGeom prst="rect">
              <a:avLst/>
            </a:prstGeom>
          </p:spPr>
        </p:pic>
        <p:sp>
          <p:nvSpPr>
            <p:cNvPr id="58" name="Title 1">
              <a:extLst>
                <a:ext uri="{FF2B5EF4-FFF2-40B4-BE49-F238E27FC236}">
                  <a16:creationId xmlns:a16="http://schemas.microsoft.com/office/drawing/2014/main" id="{B73392B3-6390-4142-B081-9482B6733FD2}"/>
                </a:ext>
              </a:extLst>
            </p:cNvPr>
            <p:cNvSpPr txBox="1">
              <a:spLocks/>
            </p:cNvSpPr>
            <p:nvPr/>
          </p:nvSpPr>
          <p:spPr>
            <a:xfrm>
              <a:off x="10997353" y="2457360"/>
              <a:ext cx="975079" cy="10796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Sample Molecules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E8E494F-8B4E-49B2-BBFC-634A778E70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37887" y="3256619"/>
              <a:ext cx="234043" cy="3153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879CC91E-3B69-43BE-86AC-BFD600595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  <a:ext uri="{837473B0-CC2E-450A-ABE3-18F120FF3D39}">
                  <a1611:picAttrSrcUrl xmlns:a1611="http://schemas.microsoft.com/office/drawing/2016/11/main" r:id="rId9"/>
                </a:ext>
              </a:extLst>
            </a:blip>
            <a:stretch>
              <a:fillRect/>
            </a:stretch>
          </p:blipFill>
          <p:spPr>
            <a:xfrm rot="13074213">
              <a:off x="8531204" y="3595856"/>
              <a:ext cx="610048" cy="562306"/>
            </a:xfrm>
            <a:prstGeom prst="rect">
              <a:avLst/>
            </a:prstGeom>
          </p:spPr>
        </p:pic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5CAACD3E-A421-4374-8D41-EA9C004603C6}"/>
                </a:ext>
              </a:extLst>
            </p:cNvPr>
            <p:cNvCxnSpPr>
              <a:cxnSpLocks/>
            </p:cNvCxnSpPr>
            <p:nvPr/>
          </p:nvCxnSpPr>
          <p:spPr>
            <a:xfrm>
              <a:off x="9399584" y="2923861"/>
              <a:ext cx="0" cy="664509"/>
            </a:xfrm>
            <a:prstGeom prst="straightConnector1">
              <a:avLst/>
            </a:prstGeom>
            <a:ln w="57150">
              <a:solidFill>
                <a:srgbClr val="C00000"/>
              </a:solidFill>
              <a:prstDash val="sysDash"/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62" name="Title 1">
              <a:extLst>
                <a:ext uri="{FF2B5EF4-FFF2-40B4-BE49-F238E27FC236}">
                  <a16:creationId xmlns:a16="http://schemas.microsoft.com/office/drawing/2014/main" id="{346D711F-CC9F-4AE1-84CB-D0F4FCB5CD06}"/>
                </a:ext>
              </a:extLst>
            </p:cNvPr>
            <p:cNvSpPr txBox="1">
              <a:spLocks/>
            </p:cNvSpPr>
            <p:nvPr/>
          </p:nvSpPr>
          <p:spPr>
            <a:xfrm>
              <a:off x="8617017" y="2195651"/>
              <a:ext cx="1615428" cy="10796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Laser Excitation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3F6685B-C113-4AB0-AE41-DD9F76D1F121}"/>
                </a:ext>
              </a:extLst>
            </p:cNvPr>
            <p:cNvSpPr/>
            <p:nvPr/>
          </p:nvSpPr>
          <p:spPr>
            <a:xfrm>
              <a:off x="9179153" y="3821208"/>
              <a:ext cx="440863" cy="367382"/>
            </a:xfrm>
            <a:prstGeom prst="ellipse">
              <a:avLst/>
            </a:prstGeom>
            <a:solidFill>
              <a:srgbClr val="FFD966">
                <a:alpha val="5882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/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1F4E62F-9464-47E1-9031-22F53B577F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9399584" y="4023938"/>
              <a:ext cx="268890" cy="6293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5" name="Title 1">
              <a:extLst>
                <a:ext uri="{FF2B5EF4-FFF2-40B4-BE49-F238E27FC236}">
                  <a16:creationId xmlns:a16="http://schemas.microsoft.com/office/drawing/2014/main" id="{D45D2A95-E214-43D9-B259-C22D2255B122}"/>
                </a:ext>
              </a:extLst>
            </p:cNvPr>
            <p:cNvSpPr txBox="1">
              <a:spLocks/>
            </p:cNvSpPr>
            <p:nvPr/>
          </p:nvSpPr>
          <p:spPr>
            <a:xfrm>
              <a:off x="9674052" y="4094054"/>
              <a:ext cx="1712530" cy="10796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Localized Surface Plasmon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7D412246-7285-478A-BF6D-6EA123E570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36891" y="2709688"/>
              <a:ext cx="563942" cy="770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E6456E42-6AA8-404B-9B95-B5FE1B75BC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34872" y="2818307"/>
              <a:ext cx="563942" cy="770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1151F45-C772-4581-AADF-ECB51FA2C9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81753" y="2842150"/>
              <a:ext cx="563942" cy="7704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itle 1">
              <a:extLst>
                <a:ext uri="{FF2B5EF4-FFF2-40B4-BE49-F238E27FC236}">
                  <a16:creationId xmlns:a16="http://schemas.microsoft.com/office/drawing/2014/main" id="{1BEBA72A-3ABB-45AE-916E-739AB4814534}"/>
                </a:ext>
              </a:extLst>
            </p:cNvPr>
            <p:cNvSpPr txBox="1">
              <a:spLocks/>
            </p:cNvSpPr>
            <p:nvPr/>
          </p:nvSpPr>
          <p:spPr>
            <a:xfrm>
              <a:off x="9913861" y="2384038"/>
              <a:ext cx="1135790" cy="10796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2000" dirty="0">
                  <a:solidFill>
                    <a:schemeClr val="accent1">
                      <a:lumMod val="50000"/>
                    </a:schemeClr>
                  </a:solidFill>
                  <a:latin typeface="+mn-lt"/>
                </a:rPr>
                <a:t>Enhanced Raman Signal</a:t>
              </a:r>
            </a:p>
          </p:txBody>
        </p:sp>
      </p:grpSp>
      <p:sp>
        <p:nvSpPr>
          <p:cNvPr id="71" name="Rectangle 70">
            <a:extLst>
              <a:ext uri="{FF2B5EF4-FFF2-40B4-BE49-F238E27FC236}">
                <a16:creationId xmlns:a16="http://schemas.microsoft.com/office/drawing/2014/main" id="{C218F550-0FD6-425C-B1CD-77FDFF8EA1DD}"/>
              </a:ext>
            </a:extLst>
          </p:cNvPr>
          <p:cNvSpPr/>
          <p:nvPr/>
        </p:nvSpPr>
        <p:spPr>
          <a:xfrm>
            <a:off x="17052762" y="10280791"/>
            <a:ext cx="4619136" cy="3693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0000" indent="-216000">
              <a:buFont typeface="Arial" panose="020B0604020202020204" pitchFamily="34" charset="0"/>
              <a:buChar char="•"/>
            </a:pPr>
            <a:r>
              <a:rPr lang="en-US" sz="2600" dirty="0"/>
              <a:t>Test different biosignature species at representative (ppb) concentration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en-US" sz="2600" dirty="0"/>
              <a:t>Test the reproducibility and stability of the SERS spectra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en-US" sz="2600" dirty="0" err="1"/>
              <a:t>Optimise</a:t>
            </a:r>
            <a:r>
              <a:rPr lang="en-US" sz="2600" dirty="0"/>
              <a:t> the substrate fabrication</a:t>
            </a:r>
          </a:p>
          <a:p>
            <a:pPr marL="180000" indent="-216000">
              <a:buFont typeface="Arial" panose="020B0604020202020204" pitchFamily="34" charset="0"/>
              <a:buChar char="•"/>
            </a:pPr>
            <a:r>
              <a:rPr lang="en-US" sz="2600" dirty="0"/>
              <a:t>Assess environmental effects (pH/presence of salts)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0791EA2-E3D4-40C7-80F0-822C97BA7D5F}"/>
              </a:ext>
            </a:extLst>
          </p:cNvPr>
          <p:cNvSpPr/>
          <p:nvPr/>
        </p:nvSpPr>
        <p:spPr>
          <a:xfrm>
            <a:off x="9813054" y="14843566"/>
            <a:ext cx="48281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0070C0"/>
                </a:solidFill>
              </a:rPr>
              <a:t>Detectability of Biosignatures at ppb Concentration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9DC05BC1-94E6-4F35-A454-D5B1FE4FBA9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1470" y="25178663"/>
            <a:ext cx="5192484" cy="3667707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887B4188-BB8A-4EC5-9252-9A8F899F0A8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27368" y="21690301"/>
            <a:ext cx="5256586" cy="3632329"/>
          </a:xfrm>
          <a:prstGeom prst="rect">
            <a:avLst/>
          </a:prstGeom>
        </p:spPr>
      </p:pic>
      <p:sp>
        <p:nvSpPr>
          <p:cNvPr id="76" name="Rectangle 75">
            <a:extLst>
              <a:ext uri="{FF2B5EF4-FFF2-40B4-BE49-F238E27FC236}">
                <a16:creationId xmlns:a16="http://schemas.microsoft.com/office/drawing/2014/main" id="{BBE03A43-0A51-40D3-866A-215A5E3C7E20}"/>
              </a:ext>
            </a:extLst>
          </p:cNvPr>
          <p:cNvSpPr/>
          <p:nvPr/>
        </p:nvSpPr>
        <p:spPr>
          <a:xfrm>
            <a:off x="15783641" y="21266686"/>
            <a:ext cx="56059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0070C0"/>
                </a:solidFill>
              </a:rPr>
              <a:t>Salts/pH </a:t>
            </a:r>
            <a:r>
              <a:rPr lang="en-US" sz="2400" dirty="0"/>
              <a:t>–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salts improve the signal!</a:t>
            </a:r>
            <a:endParaRPr lang="en-US" sz="2800" dirty="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38F39D60-2C35-4CDE-BF16-FCA866A53ADA}"/>
              </a:ext>
            </a:extLst>
          </p:cNvPr>
          <p:cNvSpPr/>
          <p:nvPr/>
        </p:nvSpPr>
        <p:spPr>
          <a:xfrm>
            <a:off x="15483586" y="14733745"/>
            <a:ext cx="621550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0070C0"/>
                </a:solidFill>
              </a:rPr>
              <a:t>Stability and Reproducibility </a:t>
            </a:r>
            <a:r>
              <a:rPr lang="en-US" sz="2400" dirty="0"/>
              <a:t>– stable, visible degradation only after 44min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D16BB7D-9E39-4F82-A719-46F31F2F0B3A}"/>
              </a:ext>
            </a:extLst>
          </p:cNvPr>
          <p:cNvSpPr/>
          <p:nvPr/>
        </p:nvSpPr>
        <p:spPr>
          <a:xfrm>
            <a:off x="872425" y="17998782"/>
            <a:ext cx="7950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srgbClr val="0070C0"/>
                </a:solidFill>
              </a:rPr>
              <a:t>Detection Limit</a:t>
            </a:r>
            <a:r>
              <a:rPr lang="en-US" sz="2800" dirty="0"/>
              <a:t> - </a:t>
            </a:r>
            <a:r>
              <a:rPr lang="en-US" sz="2400" dirty="0"/>
              <a:t>Polyaromatics detectable at </a:t>
            </a:r>
            <a:r>
              <a:rPr lang="en-US" sz="2400" dirty="0" err="1"/>
              <a:t>yM</a:t>
            </a:r>
            <a:r>
              <a:rPr lang="en-US" sz="2400" dirty="0"/>
              <a:t> (10</a:t>
            </a:r>
            <a:r>
              <a:rPr lang="en-US" sz="2400" baseline="30000" dirty="0"/>
              <a:t>-24</a:t>
            </a:r>
            <a:r>
              <a:rPr lang="en-US" sz="2400" dirty="0"/>
              <a:t> M)!</a:t>
            </a:r>
            <a:endParaRPr lang="en-US" sz="2800" dirty="0"/>
          </a:p>
          <a:p>
            <a:pPr lvl="0" algn="ctr"/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251D0A70-E2DE-4153-A329-406164092771}"/>
              </a:ext>
            </a:extLst>
          </p:cNvPr>
          <p:cNvSpPr/>
          <p:nvPr/>
        </p:nvSpPr>
        <p:spPr>
          <a:xfrm>
            <a:off x="314144" y="22266568"/>
            <a:ext cx="9042987" cy="6442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Significance of Results/Benefits to NASA/JPL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602FF5B-E6F6-45AD-9DCB-99F0DDD156A3}"/>
              </a:ext>
            </a:extLst>
          </p:cNvPr>
          <p:cNvSpPr/>
          <p:nvPr/>
        </p:nvSpPr>
        <p:spPr>
          <a:xfrm>
            <a:off x="296757" y="26826279"/>
            <a:ext cx="9060374" cy="6442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b="1" dirty="0"/>
              <a:t>Future Work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34C3D9-06FA-4DE4-8506-3B8CBA79A153}"/>
              </a:ext>
            </a:extLst>
          </p:cNvPr>
          <p:cNvGrpSpPr>
            <a:grpSpLocks noChangeAspect="1"/>
          </p:cNvGrpSpPr>
          <p:nvPr/>
        </p:nvGrpSpPr>
        <p:grpSpPr>
          <a:xfrm>
            <a:off x="220327" y="15362492"/>
            <a:ext cx="9136804" cy="2475703"/>
            <a:chOff x="246495" y="2681511"/>
            <a:chExt cx="11327258" cy="3069228"/>
          </a:xfrm>
        </p:grpSpPr>
        <p:sp>
          <p:nvSpPr>
            <p:cNvPr id="89" name="Title 1">
              <a:extLst>
                <a:ext uri="{FF2B5EF4-FFF2-40B4-BE49-F238E27FC236}">
                  <a16:creationId xmlns:a16="http://schemas.microsoft.com/office/drawing/2014/main" id="{9BEB5001-4516-4F13-873B-803092B39857}"/>
                </a:ext>
              </a:extLst>
            </p:cNvPr>
            <p:cNvSpPr txBox="1">
              <a:spLocks/>
            </p:cNvSpPr>
            <p:nvPr/>
          </p:nvSpPr>
          <p:spPr>
            <a:xfrm>
              <a:off x="4328210" y="2780862"/>
              <a:ext cx="2428536" cy="10071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AgCl coated quarts substrate</a:t>
              </a:r>
            </a:p>
          </p:txBody>
        </p:sp>
        <p:sp>
          <p:nvSpPr>
            <p:cNvPr id="90" name="Arrow: Right 89">
              <a:extLst>
                <a:ext uri="{FF2B5EF4-FFF2-40B4-BE49-F238E27FC236}">
                  <a16:creationId xmlns:a16="http://schemas.microsoft.com/office/drawing/2014/main" id="{38F66019-1825-4431-84D3-6079C6402986}"/>
                </a:ext>
              </a:extLst>
            </p:cNvPr>
            <p:cNvSpPr/>
            <p:nvPr/>
          </p:nvSpPr>
          <p:spPr>
            <a:xfrm>
              <a:off x="3683937" y="3832283"/>
              <a:ext cx="851807" cy="914617"/>
            </a:xfrm>
            <a:prstGeom prst="rightArrow">
              <a:avLst>
                <a:gd name="adj1" fmla="val 42165"/>
                <a:gd name="adj2" fmla="val 4265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Arrow: Right 90">
              <a:extLst>
                <a:ext uri="{FF2B5EF4-FFF2-40B4-BE49-F238E27FC236}">
                  <a16:creationId xmlns:a16="http://schemas.microsoft.com/office/drawing/2014/main" id="{7C3E0346-1124-4A64-9317-FD75DB5EDE06}"/>
                </a:ext>
              </a:extLst>
            </p:cNvPr>
            <p:cNvSpPr/>
            <p:nvPr/>
          </p:nvSpPr>
          <p:spPr>
            <a:xfrm>
              <a:off x="8702576" y="4026979"/>
              <a:ext cx="642256" cy="616101"/>
            </a:xfrm>
            <a:prstGeom prst="rightArrow">
              <a:avLst>
                <a:gd name="adj1" fmla="val 42165"/>
                <a:gd name="adj2" fmla="val 4265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itle 1">
              <a:extLst>
                <a:ext uri="{FF2B5EF4-FFF2-40B4-BE49-F238E27FC236}">
                  <a16:creationId xmlns:a16="http://schemas.microsoft.com/office/drawing/2014/main" id="{EE678AFE-DBC7-4349-8503-36E4B6BB7934}"/>
                </a:ext>
              </a:extLst>
            </p:cNvPr>
            <p:cNvSpPr txBox="1">
              <a:spLocks/>
            </p:cNvSpPr>
            <p:nvPr/>
          </p:nvSpPr>
          <p:spPr>
            <a:xfrm>
              <a:off x="536752" y="5134638"/>
              <a:ext cx="1616863" cy="6161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0.1M AgNO</a:t>
              </a:r>
              <a:r>
                <a:rPr lang="en-US" sz="2000" b="1" baseline="-25000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3</a:t>
              </a:r>
            </a:p>
          </p:txBody>
        </p:sp>
        <p:sp>
          <p:nvSpPr>
            <p:cNvPr id="93" name="Title 1">
              <a:extLst>
                <a:ext uri="{FF2B5EF4-FFF2-40B4-BE49-F238E27FC236}">
                  <a16:creationId xmlns:a16="http://schemas.microsoft.com/office/drawing/2014/main" id="{58351962-E808-4BE8-BB86-708070F4FE88}"/>
                </a:ext>
              </a:extLst>
            </p:cNvPr>
            <p:cNvSpPr txBox="1">
              <a:spLocks/>
            </p:cNvSpPr>
            <p:nvPr/>
          </p:nvSpPr>
          <p:spPr>
            <a:xfrm>
              <a:off x="6889552" y="4916894"/>
              <a:ext cx="1975841" cy="38051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In-Situ Activation</a:t>
              </a:r>
            </a:p>
          </p:txBody>
        </p:sp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66EF67FA-A082-4561-BC49-4987635CF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tretch>
              <a:fillRect/>
            </a:stretch>
          </p:blipFill>
          <p:spPr>
            <a:xfrm>
              <a:off x="684295" y="3505191"/>
              <a:ext cx="1321779" cy="1605891"/>
            </a:xfrm>
            <a:prstGeom prst="rect">
              <a:avLst/>
            </a:prstGeom>
          </p:spPr>
        </p:pic>
        <p:sp>
          <p:nvSpPr>
            <p:cNvPr id="95" name="Title 1">
              <a:extLst>
                <a:ext uri="{FF2B5EF4-FFF2-40B4-BE49-F238E27FC236}">
                  <a16:creationId xmlns:a16="http://schemas.microsoft.com/office/drawing/2014/main" id="{AFD545EC-C61D-463A-A874-24F12412C362}"/>
                </a:ext>
              </a:extLst>
            </p:cNvPr>
            <p:cNvSpPr txBox="1">
              <a:spLocks/>
            </p:cNvSpPr>
            <p:nvPr/>
          </p:nvSpPr>
          <p:spPr>
            <a:xfrm>
              <a:off x="2068822" y="5113523"/>
              <a:ext cx="1616863" cy="6161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0.1M NaCl</a:t>
              </a:r>
            </a:p>
          </p:txBody>
        </p:sp>
        <p:pic>
          <p:nvPicPr>
            <p:cNvPr id="96" name="Graphic 95">
              <a:extLst>
                <a:ext uri="{FF2B5EF4-FFF2-40B4-BE49-F238E27FC236}">
                  <a16:creationId xmlns:a16="http://schemas.microsoft.com/office/drawing/2014/main" id="{4871F5EB-9DD1-444C-A225-846614B06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  <a:ext uri="{837473B0-CC2E-450A-ABE3-18F120FF3D39}">
                  <a1611:picAttrSrcUrl xmlns:a1611="http://schemas.microsoft.com/office/drawing/2016/11/main" r:id="rId15"/>
                </a:ext>
              </a:extLst>
            </a:blip>
            <a:stretch>
              <a:fillRect/>
            </a:stretch>
          </p:blipFill>
          <p:spPr>
            <a:xfrm>
              <a:off x="2126320" y="3486644"/>
              <a:ext cx="1321779" cy="1605892"/>
            </a:xfrm>
            <a:prstGeom prst="rect">
              <a:avLst/>
            </a:prstGeom>
          </p:spPr>
        </p:pic>
        <p:sp>
          <p:nvSpPr>
            <p:cNvPr id="97" name="Flowchart: Data 96">
              <a:extLst>
                <a:ext uri="{FF2B5EF4-FFF2-40B4-BE49-F238E27FC236}">
                  <a16:creationId xmlns:a16="http://schemas.microsoft.com/office/drawing/2014/main" id="{C9C8D8E3-01C8-450A-B4A3-B67EB78E4E8F}"/>
                </a:ext>
              </a:extLst>
            </p:cNvPr>
            <p:cNvSpPr/>
            <p:nvPr/>
          </p:nvSpPr>
          <p:spPr>
            <a:xfrm rot="1090530">
              <a:off x="995667" y="3943145"/>
              <a:ext cx="572298" cy="783771"/>
            </a:xfrm>
            <a:prstGeom prst="flowChartInputOutpu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itle 1">
              <a:extLst>
                <a:ext uri="{FF2B5EF4-FFF2-40B4-BE49-F238E27FC236}">
                  <a16:creationId xmlns:a16="http://schemas.microsoft.com/office/drawing/2014/main" id="{2C2CF8A9-1456-4A0D-8A6F-82FF5C637B96}"/>
                </a:ext>
              </a:extLst>
            </p:cNvPr>
            <p:cNvSpPr txBox="1">
              <a:spLocks/>
            </p:cNvSpPr>
            <p:nvPr/>
          </p:nvSpPr>
          <p:spPr>
            <a:xfrm>
              <a:off x="246495" y="2712475"/>
              <a:ext cx="1616863" cy="6161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Quartz Substrate</a:t>
              </a:r>
            </a:p>
          </p:txBody>
        </p:sp>
        <p:sp>
          <p:nvSpPr>
            <p:cNvPr id="99" name="Arrow: Curved Down 98">
              <a:extLst>
                <a:ext uri="{FF2B5EF4-FFF2-40B4-BE49-F238E27FC236}">
                  <a16:creationId xmlns:a16="http://schemas.microsoft.com/office/drawing/2014/main" id="{3BE87E79-7387-4A44-8D8D-D858ECA2C578}"/>
                </a:ext>
              </a:extLst>
            </p:cNvPr>
            <p:cNvSpPr/>
            <p:nvPr/>
          </p:nvSpPr>
          <p:spPr>
            <a:xfrm flipH="1">
              <a:off x="1563161" y="3090734"/>
              <a:ext cx="816900" cy="320165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0" name="Title 1">
              <a:extLst>
                <a:ext uri="{FF2B5EF4-FFF2-40B4-BE49-F238E27FC236}">
                  <a16:creationId xmlns:a16="http://schemas.microsoft.com/office/drawing/2014/main" id="{81C9CDE0-DB9A-46D9-A44A-BDDCFCEF9D9B}"/>
                </a:ext>
              </a:extLst>
            </p:cNvPr>
            <p:cNvSpPr txBox="1">
              <a:spLocks/>
            </p:cNvSpPr>
            <p:nvPr/>
          </p:nvSpPr>
          <p:spPr>
            <a:xfrm>
              <a:off x="2643023" y="2865534"/>
              <a:ext cx="1616863" cy="6161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85000" lnSpcReduction="2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10-50 1s cycles</a:t>
              </a:r>
            </a:p>
          </p:txBody>
        </p: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C9EF12E0-E6B1-4311-852D-AC5C439DAE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3651" t="36902" r="46993" b="20174"/>
            <a:stretch/>
          </p:blipFill>
          <p:spPr>
            <a:xfrm>
              <a:off x="4731658" y="3643705"/>
              <a:ext cx="1615660" cy="1328862"/>
            </a:xfrm>
            <a:prstGeom prst="rect">
              <a:avLst/>
            </a:prstGeom>
          </p:spPr>
        </p:pic>
        <p:sp>
          <p:nvSpPr>
            <p:cNvPr id="102" name="Arrow: Right 101">
              <a:extLst>
                <a:ext uri="{FF2B5EF4-FFF2-40B4-BE49-F238E27FC236}">
                  <a16:creationId xmlns:a16="http://schemas.microsoft.com/office/drawing/2014/main" id="{C1EF630B-7A4F-49D0-8DFA-A8C8BF2B2E28}"/>
                </a:ext>
              </a:extLst>
            </p:cNvPr>
            <p:cNvSpPr/>
            <p:nvPr/>
          </p:nvSpPr>
          <p:spPr>
            <a:xfrm>
              <a:off x="6560151" y="3981540"/>
              <a:ext cx="642256" cy="616101"/>
            </a:xfrm>
            <a:prstGeom prst="rightArrow">
              <a:avLst>
                <a:gd name="adj1" fmla="val 42165"/>
                <a:gd name="adj2" fmla="val 42653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Flowchart: Data 102">
              <a:extLst>
                <a:ext uri="{FF2B5EF4-FFF2-40B4-BE49-F238E27FC236}">
                  <a16:creationId xmlns:a16="http://schemas.microsoft.com/office/drawing/2014/main" id="{63BF24F0-2DFD-4AC0-9A4E-BF4C1A85EC03}"/>
                </a:ext>
              </a:extLst>
            </p:cNvPr>
            <p:cNvSpPr/>
            <p:nvPr/>
          </p:nvSpPr>
          <p:spPr>
            <a:xfrm rot="3769088">
              <a:off x="7481210" y="3884194"/>
              <a:ext cx="792527" cy="933815"/>
            </a:xfrm>
            <a:prstGeom prst="flowChartInputOutpu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AB49D9F2-4C6A-4C0F-97B7-4CD08D193DBE}"/>
                </a:ext>
              </a:extLst>
            </p:cNvPr>
            <p:cNvCxnSpPr/>
            <p:nvPr/>
          </p:nvCxnSpPr>
          <p:spPr>
            <a:xfrm flipV="1">
              <a:off x="7877473" y="3284459"/>
              <a:ext cx="0" cy="1023677"/>
            </a:xfrm>
            <a:prstGeom prst="line">
              <a:avLst/>
            </a:prstGeom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C35BD93-F6F1-48BC-8735-D044763187E5}"/>
                </a:ext>
              </a:extLst>
            </p:cNvPr>
            <p:cNvSpPr/>
            <p:nvPr/>
          </p:nvSpPr>
          <p:spPr>
            <a:xfrm>
              <a:off x="7281111" y="2718884"/>
              <a:ext cx="1192724" cy="6859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532 nm Laser</a:t>
              </a:r>
            </a:p>
          </p:txBody>
        </p:sp>
        <p:sp>
          <p:nvSpPr>
            <p:cNvPr id="106" name="Title 1">
              <a:extLst>
                <a:ext uri="{FF2B5EF4-FFF2-40B4-BE49-F238E27FC236}">
                  <a16:creationId xmlns:a16="http://schemas.microsoft.com/office/drawing/2014/main" id="{D0A2F766-1A30-4E64-9D6A-2F68F0584C18}"/>
                </a:ext>
              </a:extLst>
            </p:cNvPr>
            <p:cNvSpPr txBox="1">
              <a:spLocks/>
            </p:cNvSpPr>
            <p:nvPr/>
          </p:nvSpPr>
          <p:spPr>
            <a:xfrm>
              <a:off x="9315211" y="3831430"/>
              <a:ext cx="2258542" cy="10071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latin typeface="+mn-lt"/>
                </a:rPr>
                <a:t>SERS Measurement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30904EA2-E6B5-4E7B-AFA5-F1C1D05CB2DC}"/>
                </a:ext>
              </a:extLst>
            </p:cNvPr>
            <p:cNvCxnSpPr>
              <a:cxnSpLocks/>
            </p:cNvCxnSpPr>
            <p:nvPr/>
          </p:nvCxnSpPr>
          <p:spPr>
            <a:xfrm>
              <a:off x="575088" y="3352133"/>
              <a:ext cx="622342" cy="108923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D7BAC225-AE88-4326-95C5-9927F7C56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650348" y="2681511"/>
              <a:ext cx="1616863" cy="1180250"/>
            </a:xfrm>
            <a:prstGeom prst="rect">
              <a:avLst/>
            </a:prstGeom>
          </p:spPr>
        </p:pic>
      </p:grp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D2D9B210-B3B2-4967-93B2-035B4B5C7CAB}"/>
              </a:ext>
            </a:extLst>
          </p:cNvPr>
          <p:cNvSpPr/>
          <p:nvPr/>
        </p:nvSpPr>
        <p:spPr>
          <a:xfrm>
            <a:off x="93182" y="14726744"/>
            <a:ext cx="9263949" cy="3168542"/>
          </a:xfrm>
          <a:prstGeom prst="roundRect">
            <a:avLst>
              <a:gd name="adj" fmla="val 7265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72E83652-90B5-465A-905F-59570F151497}"/>
              </a:ext>
            </a:extLst>
          </p:cNvPr>
          <p:cNvSpPr/>
          <p:nvPr/>
        </p:nvSpPr>
        <p:spPr>
          <a:xfrm>
            <a:off x="126186" y="18037252"/>
            <a:ext cx="9230946" cy="4124399"/>
          </a:xfrm>
          <a:prstGeom prst="roundRect">
            <a:avLst>
              <a:gd name="adj" fmla="val 7265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28696FB2-F578-4D9D-91A1-46FBA9C35AE4}"/>
              </a:ext>
            </a:extLst>
          </p:cNvPr>
          <p:cNvSpPr/>
          <p:nvPr/>
        </p:nvSpPr>
        <p:spPr>
          <a:xfrm>
            <a:off x="9473272" y="14780681"/>
            <a:ext cx="5688279" cy="14048691"/>
          </a:xfrm>
          <a:prstGeom prst="roundRect">
            <a:avLst>
              <a:gd name="adj" fmla="val 7265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DD25B018-6D2C-46CE-9DED-4A627D133858}"/>
              </a:ext>
            </a:extLst>
          </p:cNvPr>
          <p:cNvSpPr/>
          <p:nvPr/>
        </p:nvSpPr>
        <p:spPr>
          <a:xfrm>
            <a:off x="15260405" y="21237087"/>
            <a:ext cx="6529889" cy="7592286"/>
          </a:xfrm>
          <a:prstGeom prst="roundRect">
            <a:avLst>
              <a:gd name="adj" fmla="val 7265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735B61B-72BA-49E1-B816-BE9DF322F52C}"/>
              </a:ext>
            </a:extLst>
          </p:cNvPr>
          <p:cNvGrpSpPr>
            <a:grpSpLocks noChangeAspect="1"/>
          </p:cNvGrpSpPr>
          <p:nvPr/>
        </p:nvGrpSpPr>
        <p:grpSpPr>
          <a:xfrm>
            <a:off x="15545671" y="15606853"/>
            <a:ext cx="5832111" cy="5631677"/>
            <a:chOff x="15018087" y="15200332"/>
            <a:chExt cx="6638264" cy="6410125"/>
          </a:xfrm>
        </p:grpSpPr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765D00E6-CB02-46F0-9FD0-679896729F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37"/>
            <a:stretch/>
          </p:blipFill>
          <p:spPr>
            <a:xfrm>
              <a:off x="15018087" y="15200332"/>
              <a:ext cx="6638264" cy="6410125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96D877-A806-4BF1-8678-D763614138FA}"/>
                </a:ext>
              </a:extLst>
            </p:cNvPr>
            <p:cNvSpPr/>
            <p:nvPr/>
          </p:nvSpPr>
          <p:spPr>
            <a:xfrm>
              <a:off x="15445072" y="20949653"/>
              <a:ext cx="396343" cy="460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D4AB4C2C-A00E-4C54-A425-F3C3AFBBF3B1}"/>
                </a:ext>
              </a:extLst>
            </p:cNvPr>
            <p:cNvSpPr/>
            <p:nvPr/>
          </p:nvSpPr>
          <p:spPr>
            <a:xfrm>
              <a:off x="15413701" y="17745346"/>
              <a:ext cx="396343" cy="460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DB917F-99A0-4999-A7E9-9FFA7DEA1B4A}"/>
              </a:ext>
            </a:extLst>
          </p:cNvPr>
          <p:cNvSpPr/>
          <p:nvPr/>
        </p:nvSpPr>
        <p:spPr>
          <a:xfrm>
            <a:off x="15260405" y="14733746"/>
            <a:ext cx="6549109" cy="6402962"/>
          </a:xfrm>
          <a:prstGeom prst="roundRect">
            <a:avLst>
              <a:gd name="adj" fmla="val 7265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B41B2D6-E377-4278-B606-915447DFCA1F}"/>
              </a:ext>
            </a:extLst>
          </p:cNvPr>
          <p:cNvSpPr/>
          <p:nvPr/>
        </p:nvSpPr>
        <p:spPr>
          <a:xfrm>
            <a:off x="4994282" y="17601141"/>
            <a:ext cx="44404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Modified from A.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Matikainen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et al., Sci. Rep., vol. 5, p. 8320, 2015</a:t>
            </a:r>
          </a:p>
        </p:txBody>
      </p:sp>
      <p:sp>
        <p:nvSpPr>
          <p:cNvPr id="115" name="Title 1">
            <a:extLst>
              <a:ext uri="{FF2B5EF4-FFF2-40B4-BE49-F238E27FC236}">
                <a16:creationId xmlns:a16="http://schemas.microsoft.com/office/drawing/2014/main" id="{85CA6044-F91E-439E-98C4-3BE328356286}"/>
              </a:ext>
            </a:extLst>
          </p:cNvPr>
          <p:cNvSpPr txBox="1">
            <a:spLocks/>
          </p:cNvSpPr>
          <p:nvPr/>
        </p:nvSpPr>
        <p:spPr>
          <a:xfrm>
            <a:off x="7015075" y="15418754"/>
            <a:ext cx="818106" cy="693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Sample Cup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7DC6FC8-CCFA-4DAE-8B8A-BA2371C5B7BD}"/>
              </a:ext>
            </a:extLst>
          </p:cNvPr>
          <p:cNvSpPr/>
          <p:nvPr/>
        </p:nvSpPr>
        <p:spPr>
          <a:xfrm>
            <a:off x="8836332" y="21880695"/>
            <a:ext cx="4817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[1]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AA8D1E0-F16B-4596-8B69-E89BE90AAF7A}"/>
              </a:ext>
            </a:extLst>
          </p:cNvPr>
          <p:cNvSpPr/>
          <p:nvPr/>
        </p:nvSpPr>
        <p:spPr>
          <a:xfrm>
            <a:off x="14706955" y="23085330"/>
            <a:ext cx="4817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[1]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46014518-5187-49D7-B789-75981AC9E29F}"/>
              </a:ext>
            </a:extLst>
          </p:cNvPr>
          <p:cNvSpPr/>
          <p:nvPr/>
        </p:nvSpPr>
        <p:spPr>
          <a:xfrm>
            <a:off x="21217387" y="28453414"/>
            <a:ext cx="4817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[1]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9877ADE7-5C1E-47D8-96A3-3E1A936EB687}"/>
              </a:ext>
            </a:extLst>
          </p:cNvPr>
          <p:cNvSpPr/>
          <p:nvPr/>
        </p:nvSpPr>
        <p:spPr>
          <a:xfrm>
            <a:off x="21291238" y="20675855"/>
            <a:ext cx="4817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[1]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2A481B4-7A36-4EC8-B937-2CCA4D9A021E}"/>
              </a:ext>
            </a:extLst>
          </p:cNvPr>
          <p:cNvSpPr/>
          <p:nvPr/>
        </p:nvSpPr>
        <p:spPr>
          <a:xfrm>
            <a:off x="14623394" y="28378923"/>
            <a:ext cx="4817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[2]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E970B2B-08C6-4D5A-84F2-792B600287BB}"/>
              </a:ext>
            </a:extLst>
          </p:cNvPr>
          <p:cNvSpPr/>
          <p:nvPr/>
        </p:nvSpPr>
        <p:spPr>
          <a:xfrm>
            <a:off x="14745249" y="19305370"/>
            <a:ext cx="4817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[2]</a:t>
            </a:r>
          </a:p>
        </p:txBody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3FEF31E8-F31B-44D3-9FB9-E326CE2B0F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67" y="20729689"/>
            <a:ext cx="1368541" cy="52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64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3419</TotalTime>
  <Words>695</Words>
  <Application>Microsoft Office PowerPoint</Application>
  <PresentationFormat>Custom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Vitkova, Aria (389R-Affiliate)</cp:lastModifiedBy>
  <cp:revision>91</cp:revision>
  <dcterms:created xsi:type="dcterms:W3CDTF">2022-08-22T17:05:38Z</dcterms:created>
  <dcterms:modified xsi:type="dcterms:W3CDTF">2025-11-21T19:22:46Z</dcterms:modified>
</cp:coreProperties>
</file>